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B9BD-8757-43D9-A6DF-E8D3B166242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E2CA-05D8-483A-9693-9AFCFD8F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55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B9BD-8757-43D9-A6DF-E8D3B166242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E2CA-05D8-483A-9693-9AFCFD8F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3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B9BD-8757-43D9-A6DF-E8D3B166242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E2CA-05D8-483A-9693-9AFCFD8F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B9BD-8757-43D9-A6DF-E8D3B166242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E2CA-05D8-483A-9693-9AFCFD8F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60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B9BD-8757-43D9-A6DF-E8D3B166242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E2CA-05D8-483A-9693-9AFCFD8F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44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B9BD-8757-43D9-A6DF-E8D3B166242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E2CA-05D8-483A-9693-9AFCFD8F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B9BD-8757-43D9-A6DF-E8D3B166242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E2CA-05D8-483A-9693-9AFCFD8F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87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B9BD-8757-43D9-A6DF-E8D3B166242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E2CA-05D8-483A-9693-9AFCFD8F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0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B9BD-8757-43D9-A6DF-E8D3B166242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E2CA-05D8-483A-9693-9AFCFD8F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21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B9BD-8757-43D9-A6DF-E8D3B166242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E2CA-05D8-483A-9693-9AFCFD8F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B9BD-8757-43D9-A6DF-E8D3B166242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E2CA-05D8-483A-9693-9AFCFD8F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9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5B9BD-8757-43D9-A6DF-E8D3B166242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8E2CA-05D8-483A-9693-9AFCFD8F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51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356934" y="-38099"/>
            <a:ext cx="1462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 dirty="0" err="1">
                <a:solidFill>
                  <a:srgbClr val="0000FF"/>
                </a:solidFill>
              </a:rPr>
              <a:t>Toán</a:t>
            </a:r>
            <a:endParaRPr lang="en-US" sz="24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417638" y="558008"/>
            <a:ext cx="9509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</a:rPr>
              <a:t>Phép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cộng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phân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</a:rPr>
              <a:t> (</a:t>
            </a:r>
            <a:r>
              <a:rPr lang="en-US" sz="3200" b="1" dirty="0" err="1" smtClean="0">
                <a:solidFill>
                  <a:srgbClr val="FF0000"/>
                </a:solidFill>
              </a:rPr>
              <a:t>trang</a:t>
            </a:r>
            <a:r>
              <a:rPr lang="en-US" sz="3200" b="1" dirty="0" smtClean="0">
                <a:solidFill>
                  <a:srgbClr val="FF0000"/>
                </a:solidFill>
              </a:rPr>
              <a:t> 126)</a:t>
            </a:r>
            <a:endParaRPr lang="en-US"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421657" y="4487266"/>
                <a:ext cx="2850011" cy="8113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 b="0" i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800" b="1" i="0" smtClean="0">
                              <a:solidFill>
                                <a:srgbClr val="0000CC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m:rPr>
                          <m:nor/>
                        </m:rPr>
                        <a:rPr lang="en-US" sz="2800" b="0" i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 b="0" i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800" b="1" i="0" smtClean="0">
                              <a:solidFill>
                                <a:srgbClr val="0000CC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b="0" i="0" smtClean="0"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 i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 + 2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800" b="1" i="0" smtClean="0">
                              <a:solidFill>
                                <a:srgbClr val="0000CC"/>
                              </a:solidFill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m:rPr>
                          <m:nor/>
                        </m:rPr>
                        <a:rPr lang="en-US" sz="2800" b="0" i="0" smtClean="0"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800" b="1" i="0" smtClean="0">
                              <a:solidFill>
                                <a:srgbClr val="0000CC"/>
                              </a:solidFill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1657" y="4487266"/>
                <a:ext cx="2850011" cy="81137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8"/>
              <p:cNvSpPr txBox="1">
                <a:spLocks noChangeArrowheads="1"/>
              </p:cNvSpPr>
              <p:nvPr/>
            </p:nvSpPr>
            <p:spPr bwMode="auto">
              <a:xfrm>
                <a:off x="273050" y="1112840"/>
                <a:ext cx="11798300" cy="14730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 dirty="0" smtClean="0">
                    <a:solidFill>
                      <a:srgbClr val="0000CC"/>
                    </a:solidFill>
                  </a:rPr>
                  <a:t>Ví</a:t>
                </a:r>
                <a:r>
                  <a:rPr lang="en-US" sz="2800" b="1" dirty="0">
                    <a:solidFill>
                      <a:srgbClr val="0000CC"/>
                    </a:solidFill>
                  </a:rPr>
                  <a:t> </a:t>
                </a:r>
                <a:r>
                  <a:rPr lang="en-US" sz="2800" b="1" dirty="0" err="1">
                    <a:solidFill>
                      <a:srgbClr val="0000CC"/>
                    </a:solidFill>
                  </a:rPr>
                  <a:t>dụ</a:t>
                </a:r>
                <a:r>
                  <a:rPr lang="en-US" sz="2800" b="1" dirty="0" smtClean="0">
                    <a:solidFill>
                      <a:srgbClr val="0000CC"/>
                    </a:solidFill>
                  </a:rPr>
                  <a:t>: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Có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một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băng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giấy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,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bạn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Nam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tô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màu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  <m:r>
                      <a:rPr lang="en-US" sz="2800" b="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băng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giấy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,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sau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đó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Nam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tô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màu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tiếp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0000CC"/>
                    </a:solidFill>
                  </a:rPr>
                  <a:t> 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băng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giấy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.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Hỏi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bạn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Nam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đã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tô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màu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bao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nhiêu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phần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của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băng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giấy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? </a:t>
                </a:r>
                <a:endParaRPr lang="en-US" sz="28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7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3050" y="1112840"/>
                <a:ext cx="11798300" cy="1473096"/>
              </a:xfrm>
              <a:prstGeom prst="rect">
                <a:avLst/>
              </a:prstGeom>
              <a:blipFill rotWithShape="0">
                <a:blip r:embed="rId3"/>
                <a:stretch>
                  <a:fillRect l="-1085" r="-413" b="-414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568541"/>
              </p:ext>
            </p:extLst>
          </p:nvPr>
        </p:nvGraphicFramePr>
        <p:xfrm>
          <a:off x="333615" y="3096578"/>
          <a:ext cx="5981626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37539"/>
                <a:gridCol w="731520"/>
                <a:gridCol w="731520"/>
                <a:gridCol w="770709"/>
                <a:gridCol w="757646"/>
                <a:gridCol w="744582"/>
                <a:gridCol w="744583"/>
                <a:gridCol w="76352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97487" y="3889072"/>
                <a:ext cx="415498" cy="7878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 b="0" i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487" y="3889072"/>
                <a:ext cx="415498" cy="7878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071324" y="3846516"/>
                <a:ext cx="415498" cy="7878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b="0" i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 b="0" i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1324" y="3846516"/>
                <a:ext cx="415498" cy="78784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utoShape 75"/>
          <p:cNvSpPr>
            <a:spLocks/>
          </p:cNvSpPr>
          <p:nvPr/>
        </p:nvSpPr>
        <p:spPr bwMode="auto">
          <a:xfrm rot="16214586" flipH="1">
            <a:off x="2021220" y="1046571"/>
            <a:ext cx="360216" cy="3668695"/>
          </a:xfrm>
          <a:prstGeom prst="leftBrace">
            <a:avLst>
              <a:gd name="adj1" fmla="val 91765"/>
              <a:gd name="adj2" fmla="val 51944"/>
            </a:avLst>
          </a:prstGeom>
          <a:noFill/>
          <a:ln w="190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16" name="AutoShape 74"/>
          <p:cNvSpPr>
            <a:spLocks/>
          </p:cNvSpPr>
          <p:nvPr/>
        </p:nvSpPr>
        <p:spPr bwMode="auto">
          <a:xfrm rot="5433146" flipH="1">
            <a:off x="1227234" y="2660974"/>
            <a:ext cx="387215" cy="2170822"/>
          </a:xfrm>
          <a:prstGeom prst="leftBrace">
            <a:avLst>
              <a:gd name="adj1" fmla="val 50978"/>
              <a:gd name="adj2" fmla="val 50037"/>
            </a:avLst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7" name="AutoShape 74"/>
          <p:cNvSpPr>
            <a:spLocks/>
          </p:cNvSpPr>
          <p:nvPr/>
        </p:nvSpPr>
        <p:spPr bwMode="auto">
          <a:xfrm rot="5433146" flipH="1">
            <a:off x="3087886" y="2994171"/>
            <a:ext cx="368720" cy="1524871"/>
          </a:xfrm>
          <a:prstGeom prst="leftBrace">
            <a:avLst>
              <a:gd name="adj1" fmla="val 50978"/>
              <a:gd name="adj2" fmla="val 50037"/>
            </a:avLst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01328" y="2299660"/>
            <a:ext cx="4312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57"/>
              <p:cNvSpPr txBox="1">
                <a:spLocks noChangeArrowheads="1"/>
              </p:cNvSpPr>
              <p:nvPr/>
            </p:nvSpPr>
            <p:spPr bwMode="auto">
              <a:xfrm>
                <a:off x="7058055" y="2459764"/>
                <a:ext cx="4825392" cy="12087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dirty="0" err="1"/>
                  <a:t>Nhìn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hình</a:t>
                </a:r>
                <a:r>
                  <a:rPr lang="en-US" sz="2800" dirty="0"/>
                  <a:t> </a:t>
                </a:r>
                <a:r>
                  <a:rPr lang="en-US" sz="2800" dirty="0" err="1"/>
                  <a:t>vẽ</a:t>
                </a:r>
                <a:r>
                  <a:rPr lang="en-US" sz="2800" dirty="0"/>
                  <a:t> ta </a:t>
                </a:r>
                <a:r>
                  <a:rPr lang="en-US" sz="2800" dirty="0" err="1"/>
                  <a:t>thấy</a:t>
                </a:r>
                <a:r>
                  <a:rPr lang="en-US" sz="2800" dirty="0" smtClean="0"/>
                  <a:t>: </a:t>
                </a:r>
                <a:r>
                  <a:rPr lang="en-US" sz="2800" dirty="0" err="1" smtClean="0"/>
                  <a:t>bạn</a:t>
                </a:r>
                <a:r>
                  <a:rPr lang="en-US" sz="2800" dirty="0" smtClean="0"/>
                  <a:t> Nam </a:t>
                </a:r>
                <a:r>
                  <a:rPr lang="en-US" sz="2800" dirty="0" err="1" smtClean="0"/>
                  <a:t>đã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tô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màu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 smtClean="0"/>
                  <a:t> </a:t>
                </a:r>
                <a:r>
                  <a:rPr lang="en-US" sz="2800" dirty="0" err="1" smtClean="0"/>
                  <a:t>phần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của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băng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giấy</a:t>
                </a:r>
                <a:r>
                  <a:rPr lang="en-US" sz="2800" dirty="0" smtClean="0"/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19" name="Text 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58055" y="2459764"/>
                <a:ext cx="4825392" cy="1208729"/>
              </a:xfrm>
              <a:prstGeom prst="rect">
                <a:avLst/>
              </a:prstGeom>
              <a:blipFill rotWithShape="0">
                <a:blip r:embed="rId6"/>
                <a:stretch>
                  <a:fillRect l="-2655" t="-5556" r="-759" b="-505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 Box 57"/>
          <p:cNvSpPr txBox="1">
            <a:spLocks noChangeArrowheads="1"/>
          </p:cNvSpPr>
          <p:nvPr/>
        </p:nvSpPr>
        <p:spPr bwMode="auto">
          <a:xfrm>
            <a:off x="7147468" y="3682382"/>
            <a:ext cx="43802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rgbClr val="0000CC"/>
                </a:solidFill>
              </a:rPr>
              <a:t>Ta </a:t>
            </a:r>
            <a:r>
              <a:rPr lang="en-US" sz="2800" dirty="0" err="1" smtClean="0">
                <a:solidFill>
                  <a:srgbClr val="0000CC"/>
                </a:solidFill>
              </a:rPr>
              <a:t>phải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thực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hiện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phép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tính</a:t>
            </a:r>
            <a:r>
              <a:rPr lang="en-US" sz="2800" dirty="0" smtClean="0">
                <a:solidFill>
                  <a:srgbClr val="0000CC"/>
                </a:solidFill>
              </a:rPr>
              <a:t>: </a:t>
            </a:r>
            <a:endParaRPr lang="en-US" sz="2800" dirty="0">
              <a:solidFill>
                <a:srgbClr val="0000CC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6887580" y="2629726"/>
            <a:ext cx="54133" cy="28185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57"/>
          <p:cNvSpPr txBox="1">
            <a:spLocks noChangeArrowheads="1"/>
          </p:cNvSpPr>
          <p:nvPr/>
        </p:nvSpPr>
        <p:spPr bwMode="auto">
          <a:xfrm>
            <a:off x="4036424" y="5772052"/>
            <a:ext cx="7704848" cy="95410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 dirty="0" err="1" smtClean="0">
                <a:solidFill>
                  <a:srgbClr val="0000CC"/>
                </a:solidFill>
              </a:rPr>
              <a:t>Ghi</a:t>
            </a:r>
            <a:r>
              <a:rPr lang="en-US" sz="2800" b="1" u="sng" dirty="0" smtClean="0">
                <a:solidFill>
                  <a:srgbClr val="0000CC"/>
                </a:solidFill>
              </a:rPr>
              <a:t> </a:t>
            </a:r>
            <a:r>
              <a:rPr lang="en-US" sz="2800" b="1" u="sng" dirty="0" err="1" smtClean="0">
                <a:solidFill>
                  <a:srgbClr val="0000CC"/>
                </a:solidFill>
              </a:rPr>
              <a:t>nhớ</a:t>
            </a:r>
            <a:r>
              <a:rPr lang="en-US" sz="2800" dirty="0" smtClean="0">
                <a:solidFill>
                  <a:srgbClr val="0000CC"/>
                </a:solidFill>
              </a:rPr>
              <a:t>: </a:t>
            </a:r>
            <a:r>
              <a:rPr lang="en-US" sz="2800" b="1" i="1" dirty="0" err="1" smtClean="0"/>
              <a:t>Muốn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cộng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hai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phân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số</a:t>
            </a:r>
            <a:r>
              <a:rPr lang="en-US" sz="2800" b="1" i="1" dirty="0" smtClean="0"/>
              <a:t> </a:t>
            </a:r>
            <a:r>
              <a:rPr lang="en-US" sz="2800" b="1" i="1" dirty="0" err="1" smtClean="0">
                <a:solidFill>
                  <a:srgbClr val="0000CC"/>
                </a:solidFill>
              </a:rPr>
              <a:t>cùng</a:t>
            </a:r>
            <a:r>
              <a:rPr lang="en-US" sz="2800" b="1" i="1" dirty="0" smtClean="0">
                <a:solidFill>
                  <a:srgbClr val="0000CC"/>
                </a:solidFill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</a:rPr>
              <a:t>mẫu</a:t>
            </a:r>
            <a:r>
              <a:rPr lang="en-US" sz="2800" b="1" i="1" dirty="0" smtClean="0">
                <a:solidFill>
                  <a:srgbClr val="0000CC"/>
                </a:solidFill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</a:rPr>
              <a:t>số</a:t>
            </a:r>
            <a:r>
              <a:rPr lang="en-US" sz="2800" b="1" i="1" dirty="0" smtClean="0"/>
              <a:t>, ta </a:t>
            </a:r>
            <a:r>
              <a:rPr lang="en-US" sz="2800" b="1" i="1" dirty="0" err="1" smtClean="0"/>
              <a:t>cộng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hai</a:t>
            </a:r>
            <a:r>
              <a:rPr lang="en-US" sz="2800" b="1" i="1" dirty="0" smtClean="0"/>
              <a:t> </a:t>
            </a:r>
            <a:r>
              <a:rPr lang="en-US" sz="2800" b="1" i="1" dirty="0" err="1" smtClean="0">
                <a:solidFill>
                  <a:srgbClr val="0000CC"/>
                </a:solidFill>
              </a:rPr>
              <a:t>tử</a:t>
            </a:r>
            <a:r>
              <a:rPr lang="en-US" sz="2800" b="1" i="1" dirty="0" smtClean="0">
                <a:solidFill>
                  <a:srgbClr val="0000CC"/>
                </a:solidFill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</a:rPr>
              <a:t>số</a:t>
            </a:r>
            <a:r>
              <a:rPr lang="en-US" sz="2800" b="1" i="1" dirty="0" smtClean="0">
                <a:solidFill>
                  <a:srgbClr val="0000CC"/>
                </a:solidFill>
              </a:rPr>
              <a:t> </a:t>
            </a:r>
            <a:r>
              <a:rPr lang="en-US" sz="2800" b="1" i="1" dirty="0" err="1" smtClean="0"/>
              <a:t>với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nhau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và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giữ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nguyên</a:t>
            </a:r>
            <a:r>
              <a:rPr lang="en-US" sz="2800" b="1" i="1" dirty="0" smtClean="0">
                <a:solidFill>
                  <a:srgbClr val="0000CC"/>
                </a:solidFill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</a:rPr>
              <a:t>mẫu</a:t>
            </a:r>
            <a:r>
              <a:rPr lang="en-US" sz="2800" b="1" i="1" dirty="0" smtClean="0">
                <a:solidFill>
                  <a:srgbClr val="0000CC"/>
                </a:solidFill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</a:rPr>
              <a:t>số</a:t>
            </a:r>
            <a:r>
              <a:rPr lang="en-US" sz="2800" b="1" i="1" dirty="0" smtClean="0">
                <a:solidFill>
                  <a:srgbClr val="0000CC"/>
                </a:solidFill>
              </a:rPr>
              <a:t>.  </a:t>
            </a:r>
            <a:r>
              <a:rPr lang="en-US" sz="2800" dirty="0" smtClean="0">
                <a:solidFill>
                  <a:srgbClr val="0000CC"/>
                </a:solidFill>
              </a:rPr>
              <a:t> 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22" name="Text Box 57"/>
          <p:cNvSpPr txBox="1">
            <a:spLocks noChangeArrowheads="1"/>
          </p:cNvSpPr>
          <p:nvPr/>
        </p:nvSpPr>
        <p:spPr bwMode="auto">
          <a:xfrm>
            <a:off x="610323" y="5169398"/>
            <a:ext cx="3795490" cy="5232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Hai </a:t>
            </a:r>
            <a:r>
              <a:rPr lang="en-US" sz="2800" dirty="0" err="1" smtClean="0"/>
              <a:t>phân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cùng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mẫu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số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171488" y="4361861"/>
            <a:ext cx="495918" cy="41533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016420" y="4311417"/>
            <a:ext cx="495918" cy="41533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594461" y="4678450"/>
            <a:ext cx="541327" cy="429220"/>
          </a:xfrm>
          <a:prstGeom prst="straightConnector1">
            <a:avLst/>
          </a:prstGeom>
          <a:ln w="57150">
            <a:solidFill>
              <a:srgbClr val="FA36D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533122" y="4600245"/>
            <a:ext cx="512686" cy="507425"/>
          </a:xfrm>
          <a:prstGeom prst="straightConnector1">
            <a:avLst/>
          </a:prstGeom>
          <a:ln w="57150">
            <a:solidFill>
              <a:srgbClr val="FA36D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20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5" grpId="0" animBg="1"/>
      <p:bldP spid="16" grpId="0" animBg="1"/>
      <p:bldP spid="17" grpId="0" animBg="1"/>
      <p:bldP spid="18" grpId="0"/>
      <p:bldP spid="19" grpId="0"/>
      <p:bldP spid="20" grpId="0"/>
      <p:bldP spid="26" grpId="0" animBg="1"/>
      <p:bldP spid="22" grpId="0" animBg="1"/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7"/>
          <p:cNvSpPr txBox="1">
            <a:spLocks noChangeArrowheads="1"/>
          </p:cNvSpPr>
          <p:nvPr/>
        </p:nvSpPr>
        <p:spPr bwMode="auto">
          <a:xfrm>
            <a:off x="541500" y="199699"/>
            <a:ext cx="49371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 smtClean="0">
                <a:solidFill>
                  <a:srgbClr val="0000CC"/>
                </a:solidFill>
              </a:rPr>
              <a:t>Bài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tập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cần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làm</a:t>
            </a:r>
            <a:r>
              <a:rPr lang="en-US" sz="2800" dirty="0" smtClean="0">
                <a:solidFill>
                  <a:srgbClr val="0000CC"/>
                </a:solidFill>
              </a:rPr>
              <a:t>: </a:t>
            </a:r>
            <a:r>
              <a:rPr lang="en-US" sz="2800" dirty="0" err="1" smtClean="0">
                <a:solidFill>
                  <a:srgbClr val="0000CC"/>
                </a:solidFill>
              </a:rPr>
              <a:t>Bài</a:t>
            </a:r>
            <a:r>
              <a:rPr lang="en-US" sz="2800" dirty="0" smtClean="0">
                <a:solidFill>
                  <a:srgbClr val="0000CC"/>
                </a:solidFill>
              </a:rPr>
              <a:t> 1, </a:t>
            </a:r>
            <a:r>
              <a:rPr lang="en-US" sz="2800" dirty="0" err="1" smtClean="0">
                <a:solidFill>
                  <a:srgbClr val="0000CC"/>
                </a:solidFill>
              </a:rPr>
              <a:t>bài</a:t>
            </a:r>
            <a:r>
              <a:rPr lang="en-US" sz="2800" dirty="0" smtClean="0">
                <a:solidFill>
                  <a:srgbClr val="0000CC"/>
                </a:solidFill>
              </a:rPr>
              <a:t> 3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5" name="Text Box 57"/>
          <p:cNvSpPr txBox="1">
            <a:spLocks noChangeArrowheads="1"/>
          </p:cNvSpPr>
          <p:nvPr/>
        </p:nvSpPr>
        <p:spPr bwMode="auto">
          <a:xfrm>
            <a:off x="531358" y="769588"/>
            <a:ext cx="49371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u="sng" dirty="0" err="1" smtClean="0">
                <a:solidFill>
                  <a:srgbClr val="0000CC"/>
                </a:solidFill>
              </a:rPr>
              <a:t>Bài</a:t>
            </a:r>
            <a:r>
              <a:rPr lang="en-US" sz="2800" u="sng" dirty="0" smtClean="0">
                <a:solidFill>
                  <a:srgbClr val="0000CC"/>
                </a:solidFill>
              </a:rPr>
              <a:t> </a:t>
            </a:r>
            <a:r>
              <a:rPr lang="en-US" sz="2800" u="sng" dirty="0" err="1" smtClean="0">
                <a:solidFill>
                  <a:srgbClr val="0000CC"/>
                </a:solidFill>
              </a:rPr>
              <a:t>tập</a:t>
            </a:r>
            <a:r>
              <a:rPr lang="en-US" sz="2800" u="sng" dirty="0" smtClean="0">
                <a:solidFill>
                  <a:srgbClr val="0000CC"/>
                </a:solidFill>
              </a:rPr>
              <a:t> 1</a:t>
            </a:r>
            <a:r>
              <a:rPr lang="en-US" sz="2800" dirty="0" smtClean="0">
                <a:solidFill>
                  <a:srgbClr val="0000CC"/>
                </a:solidFill>
              </a:rPr>
              <a:t>: </a:t>
            </a:r>
            <a:r>
              <a:rPr lang="en-US" sz="2800" dirty="0" err="1" smtClean="0">
                <a:solidFill>
                  <a:srgbClr val="0000CC"/>
                </a:solidFill>
              </a:rPr>
              <a:t>Tính</a:t>
            </a:r>
            <a:r>
              <a:rPr lang="en-US" sz="2800" dirty="0" smtClean="0">
                <a:solidFill>
                  <a:srgbClr val="0000CC"/>
                </a:solidFill>
              </a:rPr>
              <a:t>: </a:t>
            </a:r>
            <a:endParaRPr lang="en-US" sz="2800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1360" y="1362384"/>
                <a:ext cx="1647310" cy="6903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r>
                      <m:rPr>
                        <m:nor/>
                      </m:rPr>
                      <a:rPr lang="en-US" sz="2800" i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+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360" y="1362384"/>
                <a:ext cx="1647310" cy="690317"/>
              </a:xfrm>
              <a:prstGeom prst="rect">
                <a:avLst/>
              </a:prstGeom>
              <a:blipFill rotWithShape="0">
                <a:blip r:embed="rId2"/>
                <a:stretch>
                  <a:fillRect l="-8148"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99921" y="1343966"/>
                <a:ext cx="1668149" cy="6861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m:rPr>
                        <m:nor/>
                      </m:rPr>
                      <a:rPr lang="en-US" sz="2800" i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+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921" y="1343966"/>
                <a:ext cx="1668149" cy="686150"/>
              </a:xfrm>
              <a:prstGeom prst="rect">
                <a:avLst/>
              </a:prstGeom>
              <a:blipFill rotWithShape="0">
                <a:blip r:embed="rId3"/>
                <a:stretch>
                  <a:fillRect l="-8029" b="-16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353512" y="1341850"/>
                <a:ext cx="1647310" cy="6903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  <m:r>
                      <m:rPr>
                        <m:nor/>
                      </m:rPr>
                      <a:rPr lang="en-US" sz="2800" i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+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512" y="1341850"/>
                <a:ext cx="1647310" cy="690382"/>
              </a:xfrm>
              <a:prstGeom prst="rect">
                <a:avLst/>
              </a:prstGeom>
              <a:blipFill rotWithShape="0">
                <a:blip r:embed="rId4"/>
                <a:stretch>
                  <a:fillRect l="-8148" b="-16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686264" y="1362383"/>
                <a:ext cx="2027222" cy="6903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25</m:t>
                        </m:r>
                      </m:den>
                    </m:f>
                    <m:r>
                      <m:rPr>
                        <m:nor/>
                      </m:rPr>
                      <a:rPr lang="en-US" sz="2800" i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+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25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6264" y="1362383"/>
                <a:ext cx="2027222" cy="690317"/>
              </a:xfrm>
              <a:prstGeom prst="rect">
                <a:avLst/>
              </a:prstGeom>
              <a:blipFill rotWithShape="0">
                <a:blip r:embed="rId5"/>
                <a:stretch>
                  <a:fillRect l="-6928"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57"/>
              <p:cNvSpPr txBox="1">
                <a:spLocks noChangeArrowheads="1"/>
              </p:cNvSpPr>
              <p:nvPr/>
            </p:nvSpPr>
            <p:spPr bwMode="auto">
              <a:xfrm>
                <a:off x="387667" y="2103799"/>
                <a:ext cx="11199087" cy="19052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u="sng" dirty="0" err="1" smtClean="0">
                    <a:solidFill>
                      <a:srgbClr val="0000CC"/>
                    </a:solidFill>
                  </a:rPr>
                  <a:t>Bài</a:t>
                </a:r>
                <a:r>
                  <a:rPr lang="en-US" sz="2800" u="sng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u="sng" dirty="0" err="1" smtClean="0">
                    <a:solidFill>
                      <a:srgbClr val="0000CC"/>
                    </a:solidFill>
                  </a:rPr>
                  <a:t>tập</a:t>
                </a:r>
                <a:r>
                  <a:rPr lang="en-US" sz="2800" u="sng" dirty="0" smtClean="0">
                    <a:solidFill>
                      <a:srgbClr val="0000CC"/>
                    </a:solidFill>
                  </a:rPr>
                  <a:t> 3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: </a:t>
                </a:r>
                <a:r>
                  <a:rPr lang="en-US" sz="2800" dirty="0">
                    <a:solidFill>
                      <a:srgbClr val="0000CC"/>
                    </a:solidFill>
                  </a:rPr>
                  <a:t>H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ai ô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tô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cùng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chuyển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gạo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ở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một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kho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. Ô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tô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thứ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nhất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chuyển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được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0000CC"/>
                    </a:solidFill>
                  </a:rPr>
                  <a:t> 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số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gạo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trong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kho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, ô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tô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thứ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hai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chuyển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được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0000CC"/>
                    </a:solidFill>
                  </a:rPr>
                  <a:t> 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số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gạo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trong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kho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.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Hỏi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cả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hai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ô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tô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chuyển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được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bao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nhiêu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phần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số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gạo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trong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kho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? </a:t>
                </a:r>
                <a:endParaRPr lang="en-US" sz="28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1" name="Text 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7667" y="2103799"/>
                <a:ext cx="11199087" cy="1905265"/>
              </a:xfrm>
              <a:prstGeom prst="rect">
                <a:avLst/>
              </a:prstGeom>
              <a:blipFill rotWithShape="0">
                <a:blip r:embed="rId6"/>
                <a:stretch>
                  <a:fillRect l="-1143" r="-980" b="-798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57"/>
          <p:cNvSpPr txBox="1">
            <a:spLocks noChangeArrowheads="1"/>
          </p:cNvSpPr>
          <p:nvPr/>
        </p:nvSpPr>
        <p:spPr bwMode="auto">
          <a:xfrm>
            <a:off x="416387" y="4093473"/>
            <a:ext cx="269257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u="sng" dirty="0" err="1" smtClean="0">
                <a:solidFill>
                  <a:srgbClr val="0000CC"/>
                </a:solidFill>
              </a:rPr>
              <a:t>Tóm</a:t>
            </a:r>
            <a:r>
              <a:rPr lang="en-US" sz="2800" u="sng" dirty="0" smtClean="0">
                <a:solidFill>
                  <a:srgbClr val="0000CC"/>
                </a:solidFill>
              </a:rPr>
              <a:t> </a:t>
            </a:r>
            <a:r>
              <a:rPr lang="en-US" sz="2800" u="sng" dirty="0" err="1" smtClean="0">
                <a:solidFill>
                  <a:srgbClr val="0000CC"/>
                </a:solidFill>
              </a:rPr>
              <a:t>tắt</a:t>
            </a:r>
            <a:r>
              <a:rPr lang="en-US" sz="2800" u="sng" dirty="0" smtClean="0">
                <a:solidFill>
                  <a:srgbClr val="0000CC"/>
                </a:solidFill>
              </a:rPr>
              <a:t>: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endParaRPr lang="en-US" sz="2800" dirty="0">
              <a:solidFill>
                <a:srgbClr val="0000CC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743200" y="4824359"/>
            <a:ext cx="5159829" cy="2592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717075" y="4720651"/>
            <a:ext cx="1" cy="23314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483430" y="4707588"/>
            <a:ext cx="0" cy="23314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249782" y="4707588"/>
            <a:ext cx="1" cy="23314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5003069" y="4707588"/>
            <a:ext cx="1" cy="23314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712811" y="4707588"/>
            <a:ext cx="1" cy="23314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6459515" y="4720651"/>
            <a:ext cx="1" cy="23314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7206221" y="4733714"/>
            <a:ext cx="1" cy="23314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7916028" y="4737682"/>
            <a:ext cx="1" cy="23314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3298493" y="5779299"/>
                <a:ext cx="357790" cy="6143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0" i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b="0" i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8493" y="5779299"/>
                <a:ext cx="357790" cy="61439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utoShape 74"/>
          <p:cNvSpPr>
            <a:spLocks/>
          </p:cNvSpPr>
          <p:nvPr/>
        </p:nvSpPr>
        <p:spPr bwMode="auto">
          <a:xfrm rot="5433146" flipH="1">
            <a:off x="3283781" y="4396353"/>
            <a:ext cx="387215" cy="1543092"/>
          </a:xfrm>
          <a:prstGeom prst="leftBrace">
            <a:avLst>
              <a:gd name="adj1" fmla="val 50978"/>
              <a:gd name="adj2" fmla="val 50037"/>
            </a:avLst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1" name="AutoShape 74"/>
          <p:cNvSpPr>
            <a:spLocks/>
          </p:cNvSpPr>
          <p:nvPr/>
        </p:nvSpPr>
        <p:spPr bwMode="auto">
          <a:xfrm rot="5433146" flipH="1">
            <a:off x="5169741" y="4082685"/>
            <a:ext cx="368720" cy="2210292"/>
          </a:xfrm>
          <a:prstGeom prst="leftBrace">
            <a:avLst>
              <a:gd name="adj1" fmla="val 50978"/>
              <a:gd name="adj2" fmla="val 50037"/>
            </a:avLst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2" name="AutoShape 75"/>
          <p:cNvSpPr>
            <a:spLocks/>
          </p:cNvSpPr>
          <p:nvPr/>
        </p:nvSpPr>
        <p:spPr bwMode="auto">
          <a:xfrm rot="16214586" flipH="1">
            <a:off x="4408597" y="2696695"/>
            <a:ext cx="360216" cy="3741893"/>
          </a:xfrm>
          <a:prstGeom prst="leftBrace">
            <a:avLst>
              <a:gd name="adj1" fmla="val 91765"/>
              <a:gd name="adj2" fmla="val 51944"/>
            </a:avLst>
          </a:prstGeom>
          <a:noFill/>
          <a:ln w="190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452424" y="3893393"/>
            <a:ext cx="4312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717011" y="5295011"/>
            <a:ext cx="15327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767530" y="5337197"/>
            <a:ext cx="15327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5174617" y="5779299"/>
                <a:ext cx="357790" cy="6143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0" i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b="0" i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4617" y="5779299"/>
                <a:ext cx="357790" cy="61439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335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29" grpId="0"/>
      <p:bldP spid="30" grpId="0" animBg="1"/>
      <p:bldP spid="31" grpId="0" animBg="1"/>
      <p:bldP spid="32" grpId="0" animBg="1"/>
      <p:bldP spid="33" grpId="0"/>
      <p:bldP spid="34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7"/>
          <p:cNvSpPr txBox="1">
            <a:spLocks noChangeArrowheads="1"/>
          </p:cNvSpPr>
          <p:nvPr/>
        </p:nvSpPr>
        <p:spPr bwMode="auto">
          <a:xfrm>
            <a:off x="3244964" y="97099"/>
            <a:ext cx="4447039" cy="5232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kiểm</a:t>
            </a:r>
            <a:r>
              <a:rPr lang="en-US" sz="2800" dirty="0" smtClean="0"/>
              <a:t> </a:t>
            </a:r>
            <a:r>
              <a:rPr lang="en-US" sz="2800" dirty="0" err="1" smtClean="0"/>
              <a:t>tra</a:t>
            </a:r>
            <a:r>
              <a:rPr lang="en-US" sz="2800" dirty="0" smtClean="0"/>
              <a:t> </a:t>
            </a:r>
            <a:r>
              <a:rPr lang="en-US" sz="2800" dirty="0" err="1" smtClean="0"/>
              <a:t>kết</a:t>
            </a:r>
            <a:r>
              <a:rPr lang="en-US" sz="2800" dirty="0" smtClean="0"/>
              <a:t> </a:t>
            </a:r>
            <a:r>
              <a:rPr lang="en-US" sz="2800" dirty="0" err="1" smtClean="0"/>
              <a:t>quả</a:t>
            </a:r>
            <a:r>
              <a:rPr lang="en-US" sz="2800" dirty="0" smtClean="0"/>
              <a:t> </a:t>
            </a:r>
            <a:r>
              <a:rPr lang="en-US" sz="2800" dirty="0" err="1" smtClean="0"/>
              <a:t>nhé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5" name="Text Box 57"/>
          <p:cNvSpPr txBox="1">
            <a:spLocks noChangeArrowheads="1"/>
          </p:cNvSpPr>
          <p:nvPr/>
        </p:nvSpPr>
        <p:spPr bwMode="auto">
          <a:xfrm>
            <a:off x="531359" y="757319"/>
            <a:ext cx="49371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u="sng" dirty="0" err="1" smtClean="0">
                <a:solidFill>
                  <a:srgbClr val="0000CC"/>
                </a:solidFill>
              </a:rPr>
              <a:t>Bài</a:t>
            </a:r>
            <a:r>
              <a:rPr lang="en-US" sz="2800" u="sng" dirty="0" smtClean="0">
                <a:solidFill>
                  <a:srgbClr val="0000CC"/>
                </a:solidFill>
              </a:rPr>
              <a:t> </a:t>
            </a:r>
            <a:r>
              <a:rPr lang="en-US" sz="2800" u="sng" dirty="0" err="1" smtClean="0">
                <a:solidFill>
                  <a:srgbClr val="0000CC"/>
                </a:solidFill>
              </a:rPr>
              <a:t>tập</a:t>
            </a:r>
            <a:r>
              <a:rPr lang="en-US" sz="2800" u="sng" dirty="0" smtClean="0">
                <a:solidFill>
                  <a:srgbClr val="0000CC"/>
                </a:solidFill>
              </a:rPr>
              <a:t> 1</a:t>
            </a:r>
            <a:r>
              <a:rPr lang="en-US" sz="2800" dirty="0" smtClean="0">
                <a:solidFill>
                  <a:srgbClr val="0000CC"/>
                </a:solidFill>
              </a:rPr>
              <a:t>: </a:t>
            </a:r>
            <a:r>
              <a:rPr lang="en-US" sz="2800" dirty="0" err="1" smtClean="0">
                <a:solidFill>
                  <a:srgbClr val="0000CC"/>
                </a:solidFill>
              </a:rPr>
              <a:t>Tính</a:t>
            </a:r>
            <a:r>
              <a:rPr lang="en-US" sz="2800" dirty="0" smtClean="0">
                <a:solidFill>
                  <a:srgbClr val="0000CC"/>
                </a:solidFill>
              </a:rPr>
              <a:t>: </a:t>
            </a:r>
            <a:endParaRPr lang="en-US" sz="2800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1359" y="1468219"/>
                <a:ext cx="4030334" cy="6903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b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</m:t>
                    </m:r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b="0" i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b="0" i="0" smtClean="0"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80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r>
                      <m:rPr>
                        <m:nor/>
                      </m:rPr>
                      <a:rPr lang="en-US" sz="2800" b="0" i="0" smtClean="0"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= </m:t>
                    </m:r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 1</m:t>
                    </m:r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359" y="1468219"/>
                <a:ext cx="4030334" cy="690317"/>
              </a:xfrm>
              <a:prstGeom prst="rect">
                <a:avLst/>
              </a:prstGeom>
              <a:blipFill rotWithShape="0">
                <a:blip r:embed="rId2"/>
                <a:stretch>
                  <a:fillRect l="-5295" b="-15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31359" y="2561831"/>
                <a:ext cx="4062394" cy="6861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800" b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</m:t>
                    </m:r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b="0" i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+ </m:t>
                    </m:r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b="0" i="0" smtClean="0"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80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m:rPr>
                        <m:nor/>
                      </m:rPr>
                      <a:rPr lang="en-US" sz="2800" b="0" i="0" smtClean="0"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= </m:t>
                    </m:r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 2</m:t>
                    </m:r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359" y="2561831"/>
                <a:ext cx="4062394" cy="686150"/>
              </a:xfrm>
              <a:prstGeom prst="rect">
                <a:avLst/>
              </a:prstGeom>
              <a:blipFill rotWithShape="0">
                <a:blip r:embed="rId3"/>
                <a:stretch>
                  <a:fillRect l="-5247" b="-16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775975" y="1468154"/>
                <a:ext cx="4202369" cy="6903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c)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  <m:r>
                      <m:rPr>
                        <m:nor/>
                      </m:rPr>
                      <a:rPr lang="en-US" sz="2800" b="0" i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+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b="0" i="0" smtClean="0"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3 + 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  <m:r>
                      <m:rPr>
                        <m:nor/>
                      </m:rPr>
                      <a:rPr lang="en-US" sz="2800" b="0" i="0" smtClean="0"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= </m:t>
                    </m:r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  <m:r>
                      <m:rPr>
                        <m:nor/>
                      </m:rPr>
                      <a:rPr lang="en-US" sz="2800" b="0" i="0" smtClean="0"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5975" y="1468154"/>
                <a:ext cx="4202369" cy="690382"/>
              </a:xfrm>
              <a:prstGeom prst="rect">
                <a:avLst/>
              </a:prstGeom>
              <a:blipFill rotWithShape="0">
                <a:blip r:embed="rId4"/>
                <a:stretch>
                  <a:fillRect l="-5225" b="-15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75975" y="2557664"/>
                <a:ext cx="4238212" cy="6903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800" b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</m:t>
                    </m:r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25</m:t>
                        </m:r>
                      </m:den>
                    </m:f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b="0" i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25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b="0" i="0" smtClean="0"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35</m:t>
                        </m:r>
                        <m:r>
                          <m:rPr>
                            <m:nor/>
                          </m:rPr>
                          <a:rPr lang="en-US" sz="280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25</m:t>
                        </m:r>
                      </m:den>
                    </m:f>
                    <m:r>
                      <m:rPr>
                        <m:nor/>
                      </m:rPr>
                      <a:rPr lang="en-US" sz="2800" b="0" i="0" smtClean="0"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= </m:t>
                    </m:r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42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5975" y="2557664"/>
                <a:ext cx="4238212" cy="690317"/>
              </a:xfrm>
              <a:prstGeom prst="rect">
                <a:avLst/>
              </a:prstGeom>
              <a:blipFill rotWithShape="0">
                <a:blip r:embed="rId5"/>
                <a:stretch>
                  <a:fillRect l="-5180" b="-15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57"/>
              <p:cNvSpPr txBox="1">
                <a:spLocks noChangeArrowheads="1"/>
              </p:cNvSpPr>
              <p:nvPr/>
            </p:nvSpPr>
            <p:spPr bwMode="auto">
              <a:xfrm>
                <a:off x="400729" y="3420381"/>
                <a:ext cx="11199087" cy="32353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u="sng" dirty="0" smtClean="0">
                    <a:solidFill>
                      <a:srgbClr val="0000CC"/>
                    </a:solidFill>
                  </a:rPr>
                  <a:t>Bài </a:t>
                </a:r>
                <a:r>
                  <a:rPr lang="en-US" sz="2800" u="sng" dirty="0" err="1" smtClean="0">
                    <a:solidFill>
                      <a:srgbClr val="0000CC"/>
                    </a:solidFill>
                  </a:rPr>
                  <a:t>tập</a:t>
                </a:r>
                <a:r>
                  <a:rPr lang="en-US" sz="2800" u="sng" dirty="0" smtClean="0">
                    <a:solidFill>
                      <a:srgbClr val="0000CC"/>
                    </a:solidFill>
                  </a:rPr>
                  <a:t> 3</a:t>
                </a:r>
                <a:r>
                  <a:rPr lang="en-US" sz="2800" dirty="0" smtClean="0"/>
                  <a:t>:                                   </a:t>
                </a:r>
                <a:r>
                  <a:rPr lang="en-US" sz="2800" dirty="0" err="1" smtClean="0"/>
                  <a:t>Bài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giải</a:t>
                </a:r>
                <a:endParaRPr lang="en-US" sz="2800" dirty="0" smtClean="0"/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sz="2800" dirty="0" smtClean="0">
                    <a:solidFill>
                      <a:srgbClr val="0000CC"/>
                    </a:solidFill>
                  </a:rPr>
                  <a:t>                    </a:t>
                </a:r>
                <a:r>
                  <a:rPr lang="en-US" sz="2800" dirty="0" err="1" smtClean="0"/>
                  <a:t>Cả</a:t>
                </a:r>
                <a:r>
                  <a:rPr lang="en-US" sz="2800" dirty="0" smtClean="0"/>
                  <a:t> </a:t>
                </a:r>
                <a:r>
                  <a:rPr lang="en-US" sz="2800" dirty="0" err="1"/>
                  <a:t>hai</a:t>
                </a:r>
                <a:r>
                  <a:rPr lang="en-US" sz="2800" dirty="0"/>
                  <a:t> ô </a:t>
                </a:r>
                <a:r>
                  <a:rPr lang="en-US" sz="2800" dirty="0" err="1"/>
                  <a:t>tô</a:t>
                </a:r>
                <a:r>
                  <a:rPr lang="en-US" sz="2800" dirty="0"/>
                  <a:t> </a:t>
                </a:r>
                <a:r>
                  <a:rPr lang="en-US" sz="2800" dirty="0" err="1"/>
                  <a:t>chuyển</a:t>
                </a:r>
                <a:r>
                  <a:rPr lang="en-US" sz="2800" dirty="0"/>
                  <a:t> </a:t>
                </a:r>
                <a:r>
                  <a:rPr lang="en-US" sz="2800" dirty="0" err="1" smtClean="0"/>
                  <a:t>được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số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phần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số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gạo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trong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kho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là</a:t>
                </a:r>
                <a:r>
                  <a:rPr lang="en-US" sz="2800" dirty="0" smtClean="0"/>
                  <a:t>: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sz="2800" dirty="0" smtClean="0">
                    <a:solidFill>
                      <a:srgbClr val="0000CC"/>
                    </a:solidFill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    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0000CC"/>
                    </a:solidFill>
                  </a:rPr>
                  <a:t>  </a:t>
                </a:r>
                <a:r>
                  <a:rPr lang="en-US" sz="2800" dirty="0" smtClean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0000CC"/>
                    </a:solidFill>
                  </a:rPr>
                  <a:t>  </a:t>
                </a:r>
                <a:r>
                  <a:rPr lang="en-US" sz="280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0000CC"/>
                    </a:solidFill>
                  </a:rPr>
                  <a:t>   </a:t>
                </a:r>
                <a:r>
                  <a:rPr lang="en-US" sz="2800" dirty="0" smtClean="0"/>
                  <a:t>(</a:t>
                </a:r>
                <a:r>
                  <a:rPr lang="en-US" sz="2800" dirty="0" err="1" smtClean="0"/>
                  <a:t>số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gạo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trong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kho</a:t>
                </a:r>
                <a:r>
                  <a:rPr lang="en-US" sz="2800" dirty="0" smtClean="0"/>
                  <a:t>)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sz="2800" dirty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                  </a:t>
                </a:r>
                <a:r>
                  <a:rPr lang="en-US" sz="2800" dirty="0" err="1" smtClean="0"/>
                  <a:t>Đáp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số</a:t>
                </a:r>
                <a:r>
                  <a:rPr lang="en-US" sz="2800" dirty="0" smtClean="0"/>
                  <a:t>: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0000CC"/>
                    </a:solidFill>
                  </a:rPr>
                  <a:t>  </a:t>
                </a:r>
                <a:r>
                  <a:rPr lang="en-US" sz="2800" dirty="0" err="1" smtClean="0"/>
                  <a:t>số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gạo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trong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kho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15" name="Text 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0729" y="3420381"/>
                <a:ext cx="11199087" cy="3235373"/>
              </a:xfrm>
              <a:prstGeom prst="rect">
                <a:avLst/>
              </a:prstGeom>
              <a:blipFill rotWithShape="0">
                <a:blip r:embed="rId6"/>
                <a:stretch>
                  <a:fillRect l="-1143" t="-1883" b="-113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880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0" grpId="0"/>
      <p:bldP spid="11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3440" y="343271"/>
            <a:ext cx="10576560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703070">
              <a:lnSpc>
                <a:spcPct val="107000"/>
              </a:lnSpc>
              <a:spcAft>
                <a:spcPts val="800"/>
              </a:spcAft>
            </a:pP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b="1" i="1" u="sng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b="1" i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b="1" i="1" u="sng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b="1" i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b="1" i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b="1" i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i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3440" y="1724669"/>
            <a:ext cx="7075714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703070">
              <a:lnSpc>
                <a:spcPct val="107000"/>
              </a:lnSpc>
              <a:spcAft>
                <a:spcPts val="800"/>
              </a:spcAft>
            </a:pPr>
            <a:r>
              <a:rPr lang="en-US" sz="2800" b="1" i="1" u="sng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b="1" i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800" b="1" i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củng</a:t>
            </a:r>
            <a:r>
              <a:rPr lang="en-US" sz="2800" b="1" i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cố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800" b="1" i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53439" y="2166383"/>
                <a:ext cx="7075714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-170307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b="1" i="1" dirty="0" err="1" smtClean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Kết</a:t>
                </a:r>
                <a:r>
                  <a:rPr lang="en-US" sz="2800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 err="1" smtClean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quả</a:t>
                </a:r>
                <a:r>
                  <a:rPr lang="en-US" sz="2800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 err="1" smtClean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 err="1" smtClean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phép</a:t>
                </a:r>
                <a:r>
                  <a:rPr lang="en-US" sz="2800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 err="1" smtClean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cộng</a:t>
                </a:r>
                <a:r>
                  <a:rPr lang="en-US" sz="2800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  <m:r>
                      <m:rPr>
                        <m:nor/>
                      </m:rPr>
                      <a: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+</m:t>
                    </m:r>
                    <m:r>
                      <a:rPr lang="en-US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2800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en-US" sz="2800" b="1" i="1" dirty="0" err="1" smtClean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800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endParaRPr lang="en-US" sz="2800" b="1" i="1" u="sng" dirty="0">
                  <a:solidFill>
                    <a:srgbClr val="0000CC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439" y="2166383"/>
                <a:ext cx="7075714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1723" b="-7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853440" y="3284942"/>
            <a:ext cx="394607" cy="31940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53439" y="4487148"/>
            <a:ext cx="394607" cy="31940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4985" y="5689355"/>
            <a:ext cx="394607" cy="31940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693090" y="5308780"/>
                <a:ext cx="1431109" cy="8310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-1703070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2800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sz="2800" b="1" i="1" u="sng" dirty="0">
                  <a:solidFill>
                    <a:srgbClr val="0000CC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3090" y="5308780"/>
                <a:ext cx="1431109" cy="83106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693091" y="3149780"/>
                <a:ext cx="1431109" cy="8310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-1703070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2800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sz="2800" b="1" i="1" u="sng" dirty="0">
                  <a:solidFill>
                    <a:srgbClr val="0000CC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3091" y="3149780"/>
                <a:ext cx="1431109" cy="83106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693091" y="4183187"/>
                <a:ext cx="1431109" cy="8310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-1703070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800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sz="2800" b="1" i="1" u="sng" dirty="0">
                  <a:solidFill>
                    <a:srgbClr val="0000CC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3091" y="4183187"/>
                <a:ext cx="1431109" cy="83106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317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214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21</cp:revision>
  <dcterms:created xsi:type="dcterms:W3CDTF">2020-03-26T03:09:53Z</dcterms:created>
  <dcterms:modified xsi:type="dcterms:W3CDTF">2020-03-26T12:25:23Z</dcterms:modified>
</cp:coreProperties>
</file>